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18"/>
  </p:notesMasterIdLst>
  <p:sldIdLst>
    <p:sldId id="306" r:id="rId5"/>
    <p:sldId id="323" r:id="rId6"/>
    <p:sldId id="326" r:id="rId7"/>
    <p:sldId id="327" r:id="rId8"/>
    <p:sldId id="328" r:id="rId9"/>
    <p:sldId id="329" r:id="rId10"/>
    <p:sldId id="330" r:id="rId11"/>
    <p:sldId id="334" r:id="rId12"/>
    <p:sldId id="331" r:id="rId13"/>
    <p:sldId id="333" r:id="rId14"/>
    <p:sldId id="332" r:id="rId15"/>
    <p:sldId id="320" r:id="rId16"/>
    <p:sldId id="335" r:id="rId1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7F"/>
    <a:srgbClr val="FF997F"/>
    <a:srgbClr val="B2FF99"/>
    <a:srgbClr val="522D80"/>
    <a:srgbClr val="CC99FF"/>
    <a:srgbClr val="F16122"/>
    <a:srgbClr val="FFFFFF"/>
    <a:srgbClr val="747474"/>
    <a:srgbClr val="000000"/>
    <a:srgbClr val="89898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F453A-3B6C-4EF5-91C5-CB0AFEFDCEEB}" v="750" dt="2023-09-13T06:35:56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6:35:56.333" v="4401" actId="14826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6:35:56.333" v="4401" actId="14826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6:35:56.333" v="4401" actId="14826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hyperlink" Target="https://developer.nvidia.com/isaac-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robotics.abm6074" TargetMode="External"/><Relationship Id="rId2" Type="http://schemas.openxmlformats.org/officeDocument/2006/relationships/hyperlink" Target="http://robotics.stanford.edu/~ang/papers/icraoss09-RO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ceedings.mlr.press/v123/o-kelly20a.html" TargetMode="External"/><Relationship Id="rId4" Type="http://schemas.openxmlformats.org/officeDocument/2006/relationships/hyperlink" Target="https://doi.org/10.1109/CASE48305.2020.921694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ROS.2013.6696520" TargetMode="External"/><Relationship Id="rId2" Type="http://schemas.openxmlformats.org/officeDocument/2006/relationships/hyperlink" Target="https://doi.org/10.1109/IROS.2004.138972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390/robotics12030077" TargetMode="External"/><Relationship Id="rId4" Type="http://schemas.openxmlformats.org/officeDocument/2006/relationships/hyperlink" Target="https://doi.org/10.1109/ITSC45102.2020.9294422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vlsimulator.com/news/2021-08-10-f1tenth-blog/" TargetMode="External"/><Relationship Id="rId3" Type="http://schemas.openxmlformats.org/officeDocument/2006/relationships/hyperlink" Target="https://f1tenth.readthedocs.io/en/stable/going_forward/simulator/index.html" TargetMode="External"/><Relationship Id="rId7" Type="http://schemas.openxmlformats.org/officeDocument/2006/relationships/hyperlink" Target="https://www.coppeliarobotics.com/" TargetMode="External"/><Relationship Id="rId2" Type="http://schemas.openxmlformats.org/officeDocument/2006/relationships/hyperlink" Target="http://wiki.ros.org/turtle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abstract/document/9216949" TargetMode="External"/><Relationship Id="rId5" Type="http://schemas.openxmlformats.org/officeDocument/2006/relationships/hyperlink" Target="https://gazebosim.org/" TargetMode="External"/><Relationship Id="rId10" Type="http://schemas.openxmlformats.org/officeDocument/2006/relationships/hyperlink" Target="https://autodrive-ecosystem.github.io/" TargetMode="External"/><Relationship Id="rId4" Type="http://schemas.openxmlformats.org/officeDocument/2006/relationships/hyperlink" Target="https://www.mathworks.com/help/driving/ref/drivingscenariodesigner-app.html" TargetMode="External"/><Relationship Id="rId9" Type="http://schemas.openxmlformats.org/officeDocument/2006/relationships/hyperlink" Target="https://developer.nvidia.com/isaac-si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hyperlink" Target="http://wiki.ros.org/turtlesim" TargetMode="External"/><Relationship Id="rId2" Type="http://schemas.openxmlformats.org/officeDocument/2006/relationships/hyperlink" Target="https://github.com/ros/ros_tutorials/tree/noetic-devel/turtle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nker-Twins/Autonomy-Science-And-System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github.com/ro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f1tenth.readthedocs.io/en/stable/going_forward/simulator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athworks.com/help/driving/ref/drivingscenariodesigner-ap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gazebosim.org/" TargetMode="External"/><Relationship Id="rId7" Type="http://schemas.openxmlformats.org/officeDocument/2006/relationships/hyperlink" Target="https://github.com/Tinker-Twins/Autonomy-Science-And-Systems" TargetMode="External"/><Relationship Id="rId2" Type="http://schemas.openxmlformats.org/officeDocument/2006/relationships/hyperlink" Target="https://github.com/gazebosi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ieeexplore.ieee.org/abstract/document/9216949" TargetMode="External"/><Relationship Id="rId7" Type="http://schemas.openxmlformats.org/officeDocument/2006/relationships/image" Target="../media/image25.emf"/><Relationship Id="rId2" Type="http://schemas.openxmlformats.org/officeDocument/2006/relationships/hyperlink" Target="https://www.google.com/url?sa=i&amp;url=https%3A%2F%2Froscon.ros.org%2F2019%2Ftalks%2Froscon2019_f110th.pdf&amp;psig=AOvVaw3-DZKDKdqvBQdfhKO9inpm&amp;ust=1694655624728000&amp;source=images&amp;cd=vfe&amp;opi=89978449&amp;ved=0CBEQjhxqFwoTCIjKuqa6poEDFQAAAAAdAAAAABA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hyperlink" Target="https://www.coppeliaroboti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svlsimulator.com/news/2021-08-10-f1tenth-bl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Simulation Tools for Scaled Vehicle Courses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Isaac Sim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Realistic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Indoor robot simulator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Extreme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Only NVIDIA RTX supported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0442"/>
              </p:ext>
            </p:extLst>
          </p:nvPr>
        </p:nvGraphicFramePr>
        <p:xfrm>
          <a:off x="629179" y="5290404"/>
          <a:ext cx="11107101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823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48069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80786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97125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3386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472293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1579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054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05409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664766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Omniverse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Multi-body physics modules can be adapted for vehicle dynamics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IMU, Encoders,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ROS 2*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NVIDIA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575684" y="5007335"/>
            <a:ext cx="122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Isaac Sim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2292" name="Picture 4" descr="NVIDIA Releases Isaac Sim 2022.1 to Bridge the Simulation to Reality Gap  for Robotics Developers - Robotics 24/7">
            <a:extLst>
              <a:ext uri="{FF2B5EF4-FFF2-40B4-BE49-F238E27FC236}">
                <a16:creationId xmlns:a16="http://schemas.microsoft.com/office/drawing/2014/main" id="{8AA35656-A8E5-D8FA-121C-81A0253C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53" y="1571625"/>
            <a:ext cx="3758184" cy="23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Nvidia's Isaac robot simulations debut on Omniverse | VentureBeat">
            <a:extLst>
              <a:ext uri="{FF2B5EF4-FFF2-40B4-BE49-F238E27FC236}">
                <a16:creationId xmlns:a16="http://schemas.microsoft.com/office/drawing/2014/main" id="{D5D09239-ECBF-E89B-36C9-3E9A4849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666" y="1583535"/>
            <a:ext cx="3757614" cy="14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Nvidia Upgrades Isaac SIM Robotics Development Platform">
            <a:extLst>
              <a:ext uri="{FF2B5EF4-FFF2-40B4-BE49-F238E27FC236}">
                <a16:creationId xmlns:a16="http://schemas.microsoft.com/office/drawing/2014/main" id="{F98604C4-0E9F-7287-F75A-250AF644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096" y="3097669"/>
            <a:ext cx="3758184" cy="19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saac Sim | NVIDIA NGC">
            <a:extLst>
              <a:ext uri="{FF2B5EF4-FFF2-40B4-BE49-F238E27FC236}">
                <a16:creationId xmlns:a16="http://schemas.microsoft.com/office/drawing/2014/main" id="{4E0F5500-BE17-7BA2-5330-8CC636863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295" y="39842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saac Sim ML Training | NVIDIA NGC">
            <a:extLst>
              <a:ext uri="{FF2B5EF4-FFF2-40B4-BE49-F238E27FC236}">
                <a16:creationId xmlns:a16="http://schemas.microsoft.com/office/drawing/2014/main" id="{C936D032-C161-FE44-3DAD-B96AAA5C0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9555" y="3989098"/>
            <a:ext cx="1216152" cy="12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4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Realistic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Extended API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On/off road AVs across scales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compute requirements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747151"/>
              </p:ext>
            </p:extLst>
          </p:nvPr>
        </p:nvGraphicFramePr>
        <p:xfrm>
          <a:off x="629179" y="5290404"/>
          <a:ext cx="11107101" cy="97771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823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48069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80786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97125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3386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472293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1579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054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05409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664766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088444" y="5061939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242" name="Picture 2" descr="AutoDRIVE Simulator">
            <a:extLst>
              <a:ext uri="{FF2B5EF4-FFF2-40B4-BE49-F238E27FC236}">
                <a16:creationId xmlns:a16="http://schemas.microsoft.com/office/drawing/2014/main" id="{630F05DA-A4FF-744B-698A-2BE5D671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21" y="1467132"/>
            <a:ext cx="3931920" cy="22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578F6E-751B-A173-4FCF-314BC610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05" y="1464136"/>
            <a:ext cx="3931920" cy="2202557"/>
          </a:xfrm>
          <a:prstGeom prst="rect">
            <a:avLst/>
          </a:prstGeom>
        </p:spPr>
      </p:pic>
      <p:pic>
        <p:nvPicPr>
          <p:cNvPr id="12" name="Picture 11" descr="A black and red vehicle with wheels&#10;&#10;Description automatically generated">
            <a:extLst>
              <a:ext uri="{FF2B5EF4-FFF2-40B4-BE49-F238E27FC236}">
                <a16:creationId xmlns:a16="http://schemas.microsoft.com/office/drawing/2014/main" id="{0C6F6A26-2F3C-4C23-3695-C8FB042AB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428" y="3721725"/>
            <a:ext cx="2932597" cy="13716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B1FFBA6-2886-CE46-3918-3BBA9134E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32991" y="3715653"/>
            <a:ext cx="33546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DC02EF2-54E3-4537-0C33-9878D8C2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1" y="3727797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2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3"/>
              </a:rPr>
              <a:t>https://www.science.org/doi/abs/10.1126/</a:t>
            </a:r>
            <a:r>
              <a:rPr lang="en-US" sz="1800" b="0" i="0" u="none" strike="noStrike" baseline="0" dirty="0">
                <a:hlinkClick r:id="rId3"/>
              </a:rPr>
              <a:t>scirobotics.abm6074</a:t>
            </a:r>
            <a:r>
              <a:rPr lang="en-US" sz="1800" b="0" i="0" u="none" strike="noStrike" baseline="0" dirty="0"/>
              <a:t> 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V. S. Babu and M. </a:t>
            </a:r>
            <a:r>
              <a:rPr lang="en-US" dirty="0" err="1"/>
              <a:t>Behl</a:t>
            </a:r>
            <a:r>
              <a:rPr lang="en-US" dirty="0"/>
              <a:t>, “f1tenth.dev - An Open-source ROS based F1/10 Autonomous Racing Simulator,” 2020 IEEE 16th International Conference on Automation Science and Engineering (CASE), Hong Kong, China, 2020, pp. 1614-1620, </a:t>
            </a: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10.1109/CASE48305.2020.9216949</a:t>
            </a:r>
            <a:endParaRPr lang="en-IN" dirty="0"/>
          </a:p>
          <a:p>
            <a:pPr algn="l">
              <a:buFont typeface="+mj-lt"/>
              <a:buAutoNum type="arabicPeriod"/>
            </a:pPr>
            <a:r>
              <a:rPr lang="en-IN" dirty="0"/>
              <a:t>M. O'Kelly, H. Zheng, D. Karthik and R. </a:t>
            </a:r>
            <a:r>
              <a:rPr lang="en-IN" dirty="0" err="1"/>
              <a:t>Mangharam</a:t>
            </a:r>
            <a:r>
              <a:rPr lang="en-IN" dirty="0"/>
              <a:t>, “F1TENTH: An Open-source Evaluation Environment for Continuous Control and Reinforcement Learning,” Proceedings of Machine Learning Research, H.J. Escalante R. Hadsell (eds.), Proceedings of the </a:t>
            </a:r>
            <a:r>
              <a:rPr lang="en-IN" dirty="0" err="1"/>
              <a:t>NeurIPS</a:t>
            </a:r>
            <a:r>
              <a:rPr lang="en-IN" dirty="0"/>
              <a:t> 2019 Competition and Demonstration Track, PMLR, vol. 123, pp. 77-89, December 2020. [Online]. Available: </a:t>
            </a:r>
            <a:r>
              <a:rPr lang="en-IN" dirty="0">
                <a:hlinkClick r:id="rId5"/>
              </a:rPr>
              <a:t>https://proceedings.mlr.press/v123/o-kelly20a.html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 startAt="5"/>
            </a:pPr>
            <a:r>
              <a:rPr lang="en-IN" dirty="0"/>
              <a:t>N. Koenig and A. Howard, “Design and use paradigms for Gazebo, an open-source multi-robot simulator,” 2004 IEEE/RSJ International Conference on Intelligent Robots and Systems (IROS) (IEEE Cat. No.04CH37566), Sendai, Japan, 2004, pp. 2149-2154 vol.3,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10.1109/IROS.2004.1389727</a:t>
            </a:r>
            <a:endParaRPr lang="en-IN" dirty="0"/>
          </a:p>
          <a:p>
            <a:pPr algn="l">
              <a:buFont typeface="+mj-lt"/>
              <a:buAutoNum type="arabicPeriod" startAt="5"/>
            </a:pPr>
            <a:r>
              <a:rPr lang="en-IN" dirty="0"/>
              <a:t>E. Rohmer, S. P. N. Singh and M. Freese, “V-REP: A versatile and scalable robot simulation framework,” 2013 IEEE/RSJ International Conference on Intelligent Robots and Systems, Tokyo, Japan, 2013, pp. 1321-1326,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10.1109/IROS.2013.6696520</a:t>
            </a:r>
            <a:endParaRPr lang="en-IN" dirty="0"/>
          </a:p>
          <a:p>
            <a:pPr algn="l">
              <a:buFont typeface="+mj-lt"/>
              <a:buAutoNum type="arabicPeriod" startAt="5"/>
            </a:pPr>
            <a:r>
              <a:rPr lang="en-IN" dirty="0"/>
              <a:t>G. Rong et al., “LGSVL Simulator: A High Fidelity Simulator for Autonomous Driving,” 2020 IEEE 23rd International Conference on Intelligent Transportation Systems (ITSC), Rhodes, Greece, 2020, pp. 1-6,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4"/>
              </a:rPr>
              <a:t>10.1109/ITSC45102.2020.9294422</a:t>
            </a:r>
            <a:endParaRPr lang="en-IN" dirty="0"/>
          </a:p>
          <a:p>
            <a:pPr algn="l">
              <a:buFont typeface="+mj-lt"/>
              <a:buAutoNum type="arabicPeriod" startAt="5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5"/>
              </a:rPr>
              <a:t>https://doi.org/10.3390/robotics12030077</a:t>
            </a:r>
            <a:endParaRPr lang="en-IN" dirty="0"/>
          </a:p>
          <a:p>
            <a:pPr algn="l">
              <a:buFont typeface="+mj-lt"/>
              <a:buAutoNum type="arabicPeriod" startAt="5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8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323B-6CFB-73FE-2833-63B4DB67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of Simulation Tools for Scaled Vehicle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CB4C2-8A26-47EF-4591-53F2942F6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4013840" cy="4284491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TurtleSim</a:t>
            </a:r>
            <a:endParaRPr lang="en-US" dirty="0"/>
          </a:p>
          <a:p>
            <a:r>
              <a:rPr lang="en-US" dirty="0">
                <a:hlinkClick r:id="rId3"/>
              </a:rPr>
              <a:t>Official F1TENTH Simulator (</a:t>
            </a:r>
            <a:r>
              <a:rPr lang="en-US" dirty="0" err="1">
                <a:hlinkClick r:id="rId3"/>
              </a:rPr>
              <a:t>Rviz</a:t>
            </a:r>
            <a:r>
              <a:rPr lang="en-US" dirty="0">
                <a:hlinkClick r:id="rId3"/>
              </a:rPr>
              <a:t>)</a:t>
            </a:r>
            <a:endParaRPr lang="en-US" dirty="0"/>
          </a:p>
          <a:p>
            <a:r>
              <a:rPr lang="en-US" dirty="0">
                <a:hlinkClick r:id="rId4"/>
              </a:rPr>
              <a:t>Driving Scenario Designer</a:t>
            </a:r>
            <a:endParaRPr lang="en-US" dirty="0"/>
          </a:p>
          <a:p>
            <a:r>
              <a:rPr lang="en-US" dirty="0">
                <a:hlinkClick r:id="rId5"/>
              </a:rPr>
              <a:t>Gazebo Simulator</a:t>
            </a:r>
            <a:endParaRPr lang="en-US" dirty="0"/>
          </a:p>
          <a:p>
            <a:r>
              <a:rPr lang="en-US" dirty="0">
                <a:hlinkClick r:id="rId6"/>
              </a:rPr>
              <a:t>F1TENTH Simulator (Gazebo)</a:t>
            </a:r>
            <a:endParaRPr lang="en-US" dirty="0"/>
          </a:p>
          <a:p>
            <a:r>
              <a:rPr lang="en-US" dirty="0" err="1">
                <a:hlinkClick r:id="rId7"/>
              </a:rPr>
              <a:t>CoppeliaSim</a:t>
            </a:r>
            <a:r>
              <a:rPr lang="en-US" dirty="0">
                <a:hlinkClick r:id="rId7"/>
              </a:rPr>
              <a:t> (formerly V-REP)</a:t>
            </a:r>
            <a:endParaRPr lang="en-US" dirty="0"/>
          </a:p>
          <a:p>
            <a:r>
              <a:rPr lang="en-US" dirty="0">
                <a:hlinkClick r:id="rId8"/>
              </a:rPr>
              <a:t>F1TENTH Simulator (LGSVL)</a:t>
            </a:r>
            <a:endParaRPr lang="en-US" dirty="0"/>
          </a:p>
          <a:p>
            <a:r>
              <a:rPr lang="en-US" dirty="0">
                <a:hlinkClick r:id="rId9"/>
              </a:rPr>
              <a:t>Isaac Sim</a:t>
            </a:r>
            <a:endParaRPr lang="en-US" dirty="0"/>
          </a:p>
          <a:p>
            <a:r>
              <a:rPr lang="en-US" dirty="0">
                <a:hlinkClick r:id="rId10"/>
              </a:rPr>
              <a:t>AutoDRIVE Simulator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FF355-D20B-B2DA-47C6-C3989BAC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E6BF2-74DE-F337-FDFC-5F6A5B07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B1E7A4-1236-C7CE-584A-B5AFA3CEC45E}"/>
              </a:ext>
            </a:extLst>
          </p:cNvPr>
          <p:cNvSpPr txBox="1">
            <a:spLocks/>
          </p:cNvSpPr>
          <p:nvPr/>
        </p:nvSpPr>
        <p:spPr>
          <a:xfrm>
            <a:off x="5859262" y="1809749"/>
            <a:ext cx="2982897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DRIVE Sim</a:t>
            </a:r>
          </a:p>
          <a:p>
            <a:r>
              <a:rPr lang="en-US" dirty="0"/>
              <a:t>CARLA Simulator</a:t>
            </a:r>
          </a:p>
          <a:p>
            <a:r>
              <a:rPr lang="en-US" dirty="0"/>
              <a:t>LGSVL Simulator</a:t>
            </a:r>
          </a:p>
          <a:p>
            <a:r>
              <a:rPr lang="en-US" dirty="0" err="1"/>
              <a:t>AirSim</a:t>
            </a:r>
            <a:endParaRPr lang="en-US" dirty="0"/>
          </a:p>
          <a:p>
            <a:r>
              <a:rPr lang="en-US" dirty="0" err="1"/>
              <a:t>AWSim</a:t>
            </a:r>
            <a:endParaRPr lang="en-US" dirty="0"/>
          </a:p>
          <a:p>
            <a:r>
              <a:rPr lang="en-US" dirty="0" err="1"/>
              <a:t>RaiSim</a:t>
            </a:r>
            <a:endParaRPr lang="en-US" dirty="0"/>
          </a:p>
          <a:p>
            <a:r>
              <a:rPr lang="en-US" dirty="0"/>
              <a:t>OpenAI Gym</a:t>
            </a:r>
          </a:p>
          <a:p>
            <a:r>
              <a:rPr lang="en-US" dirty="0"/>
              <a:t>Ansys Autonomy</a:t>
            </a:r>
          </a:p>
          <a:p>
            <a:r>
              <a:rPr lang="en-US" dirty="0" err="1"/>
              <a:t>CarMaker</a:t>
            </a:r>
            <a:endParaRPr lang="en-US" dirty="0"/>
          </a:p>
          <a:p>
            <a:r>
              <a:rPr lang="en-US" dirty="0" err="1"/>
              <a:t>CarSim</a:t>
            </a:r>
            <a:endParaRPr lang="en-US" dirty="0"/>
          </a:p>
          <a:p>
            <a:r>
              <a:rPr lang="en-US" dirty="0"/>
              <a:t>TORCS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9F361-189B-E591-427B-54FC407EF29B}"/>
              </a:ext>
            </a:extLst>
          </p:cNvPr>
          <p:cNvSpPr txBox="1">
            <a:spLocks/>
          </p:cNvSpPr>
          <p:nvPr/>
        </p:nvSpPr>
        <p:spPr>
          <a:xfrm>
            <a:off x="8637973" y="1809749"/>
            <a:ext cx="2648505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Deepdrive</a:t>
            </a:r>
            <a:endParaRPr lang="en-US" dirty="0"/>
          </a:p>
          <a:p>
            <a:r>
              <a:rPr lang="en-US" dirty="0" err="1"/>
              <a:t>rFpro</a:t>
            </a:r>
            <a:endParaRPr lang="en-US" dirty="0"/>
          </a:p>
          <a:p>
            <a:r>
              <a:rPr lang="en-US" dirty="0" err="1"/>
              <a:t>dSPACE</a:t>
            </a:r>
            <a:r>
              <a:rPr lang="en-US" dirty="0"/>
              <a:t> AURELION</a:t>
            </a:r>
          </a:p>
          <a:p>
            <a:r>
              <a:rPr lang="en-US" dirty="0" err="1"/>
              <a:t>PreScan</a:t>
            </a:r>
            <a:endParaRPr lang="en-US" dirty="0"/>
          </a:p>
          <a:p>
            <a:r>
              <a:rPr lang="en-US" dirty="0" err="1"/>
              <a:t>Webots</a:t>
            </a:r>
            <a:endParaRPr lang="en-US" dirty="0"/>
          </a:p>
          <a:p>
            <a:r>
              <a:rPr lang="en-US" dirty="0" err="1"/>
              <a:t>Cognata</a:t>
            </a:r>
            <a:endParaRPr lang="en-US" dirty="0"/>
          </a:p>
          <a:p>
            <a:r>
              <a:rPr lang="en-US" dirty="0" err="1"/>
              <a:t>Metamoto</a:t>
            </a:r>
            <a:endParaRPr lang="en-US" dirty="0"/>
          </a:p>
          <a:p>
            <a:r>
              <a:rPr lang="en-US" dirty="0"/>
              <a:t>VIRES VTD</a:t>
            </a:r>
          </a:p>
          <a:p>
            <a:r>
              <a:rPr lang="en-US" dirty="0"/>
              <a:t>GTA V</a:t>
            </a:r>
          </a:p>
          <a:p>
            <a:r>
              <a:rPr lang="en-US" dirty="0"/>
              <a:t>Project Chrono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A3E2DF-B4AB-F29A-AA3F-79D71CF0F05A}"/>
              </a:ext>
            </a:extLst>
          </p:cNvPr>
          <p:cNvCxnSpPr>
            <a:cxnSpLocks/>
          </p:cNvCxnSpPr>
          <p:nvPr/>
        </p:nvCxnSpPr>
        <p:spPr>
          <a:xfrm>
            <a:off x="5149048" y="1720972"/>
            <a:ext cx="0" cy="4440131"/>
          </a:xfrm>
          <a:prstGeom prst="line">
            <a:avLst/>
          </a:prstGeom>
          <a:ln>
            <a:solidFill>
              <a:srgbClr val="F1612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DFCB09-ED3D-7879-05DB-98BD09FD07EF}"/>
              </a:ext>
            </a:extLst>
          </p:cNvPr>
          <p:cNvSpPr txBox="1"/>
          <p:nvPr/>
        </p:nvSpPr>
        <p:spPr>
          <a:xfrm>
            <a:off x="704063" y="5866443"/>
            <a:ext cx="3864071" cy="369332"/>
          </a:xfrm>
          <a:prstGeom prst="rect">
            <a:avLst/>
          </a:prstGeom>
          <a:solidFill>
            <a:srgbClr val="522D8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Recommended for Courses/Training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26D62-133E-9B15-89F3-16B281682714}"/>
              </a:ext>
            </a:extLst>
          </p:cNvPr>
          <p:cNvSpPr txBox="1"/>
          <p:nvPr/>
        </p:nvSpPr>
        <p:spPr>
          <a:xfrm>
            <a:off x="8231924" y="5866443"/>
            <a:ext cx="3054554" cy="369332"/>
          </a:xfrm>
          <a:prstGeom prst="rect">
            <a:avLst/>
          </a:prstGeom>
          <a:solidFill>
            <a:srgbClr val="522D8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Recommended for Research</a:t>
            </a:r>
          </a:p>
        </p:txBody>
      </p:sp>
    </p:spTree>
    <p:extLst>
      <p:ext uri="{BB962C8B-B14F-4D97-AF65-F5344CB8AC3E}">
        <p14:creationId xmlns:p14="http://schemas.microsoft.com/office/powerpoint/2010/main" val="21295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TurtleSim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Simple &amp; intuitive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Multi-robot support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 kinematic simulation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Environments not supported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Only differential-drive architecture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cross-platform support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781527"/>
              </p:ext>
            </p:extLst>
          </p:nvPr>
        </p:nvGraphicFramePr>
        <p:xfrm>
          <a:off x="629179" y="5267052"/>
          <a:ext cx="7287885" cy="7640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692458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74703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009513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6650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62853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(kinematic simulation)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OpenGL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Pose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Robotics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understanding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9BB4B291-6C38-ADE9-E465-AB92DBA2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75442" y="1809750"/>
            <a:ext cx="2003715" cy="211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047A37F-2F0F-D537-3AF1-CA4EB2150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5649" y="1809750"/>
            <a:ext cx="5013822" cy="28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roducing turtlesim and rqt — ROS 2 Documentation: Dashing documentation">
            <a:extLst>
              <a:ext uri="{FF2B5EF4-FFF2-40B4-BE49-F238E27FC236}">
                <a16:creationId xmlns:a16="http://schemas.microsoft.com/office/drawing/2014/main" id="{63B24B71-0DE9-E7A2-8B04-18322A0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441" y="3948468"/>
            <a:ext cx="2003715" cy="21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7834811" y="4626343"/>
            <a:ext cx="1848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6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28C03-C5C0-3216-F9CC-A60D8225CDE1}"/>
              </a:ext>
            </a:extLst>
          </p:cNvPr>
          <p:cNvSpPr txBox="1"/>
          <p:nvPr/>
        </p:nvSpPr>
        <p:spPr>
          <a:xfrm>
            <a:off x="10694216" y="6071671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7"/>
              </a:rPr>
              <a:t>ROS Wiki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098" name="Picture 2" descr="@ros">
            <a:extLst>
              <a:ext uri="{FF2B5EF4-FFF2-40B4-BE49-F238E27FC236}">
                <a16:creationId xmlns:a16="http://schemas.microsoft.com/office/drawing/2014/main" id="{992B7CC5-68B0-7975-BB15-7D968957B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54" y="5056474"/>
            <a:ext cx="1015197" cy="101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E5304-57F8-8FA0-11A1-9C8F482E4004}"/>
              </a:ext>
            </a:extLst>
          </p:cNvPr>
          <p:cNvSpPr txBox="1"/>
          <p:nvPr/>
        </p:nvSpPr>
        <p:spPr>
          <a:xfrm>
            <a:off x="8095391" y="6082593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9"/>
              </a:rPr>
              <a:t>ROS Core Stacks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Official F1TENTH Simulator (</a:t>
            </a:r>
            <a:r>
              <a:rPr lang="en-US" dirty="0" err="1"/>
              <a:t>RViz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Simple &amp; intuitive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Uses same stack as real vehicle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 simplistic simulation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vertical/roll/pitch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 environment representation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Inaccuracies (e.g., 360° LIDAR simulation - real is 270°)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881153"/>
              </p:ext>
            </p:extLst>
          </p:nvPr>
        </p:nvGraphicFramePr>
        <p:xfrm>
          <a:off x="629179" y="5531014"/>
          <a:ext cx="7287885" cy="7640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75573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875212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6650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62853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(single track dynamics)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RViz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Single-track dynamics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 LIDAR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</a:t>
                      </a:r>
                      <a:r>
                        <a:rPr lang="en-US" sz="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Autoware</a:t>
                      </a: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UPenn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understanding, course, competition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614811" y="6041855"/>
            <a:ext cx="1211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F1TENTH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186291-EFDF-F2A4-A0BF-A38CC8A3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20" y="1571625"/>
            <a:ext cx="4114800" cy="32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1TENTH">
            <a:extLst>
              <a:ext uri="{FF2B5EF4-FFF2-40B4-BE49-F238E27FC236}">
                <a16:creationId xmlns:a16="http://schemas.microsoft.com/office/drawing/2014/main" id="{9733F03A-2190-91B1-607B-BF676117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11" y="5050433"/>
            <a:ext cx="1211535" cy="121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cing the F1/10 Simulator. We'll help you get there faster | by Joe  Auckley | Adventures in Autonomous Vehicles | Medium">
            <a:extLst>
              <a:ext uri="{FF2B5EF4-FFF2-40B4-BE49-F238E27FC236}">
                <a16:creationId xmlns:a16="http://schemas.microsoft.com/office/drawing/2014/main" id="{A9E67877-5E61-0047-3434-006AF4EE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320"/>
          <a:stretch/>
        </p:blipFill>
        <p:spPr bwMode="auto">
          <a:xfrm>
            <a:off x="9083146" y="1258350"/>
            <a:ext cx="2743200" cy="236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ntroducing the F1/10 Simulator. We'll help you get there faster | by Joe  Auckley | Adventures in Autonomous Vehicles | Medium">
            <a:extLst>
              <a:ext uri="{FF2B5EF4-FFF2-40B4-BE49-F238E27FC236}">
                <a16:creationId xmlns:a16="http://schemas.microsoft.com/office/drawing/2014/main" id="{DD7F183F-BB92-BBC0-B975-047D80D40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5"/>
          <a:stretch/>
        </p:blipFill>
        <p:spPr bwMode="auto">
          <a:xfrm>
            <a:off x="9083147" y="3696118"/>
            <a:ext cx="2743200" cy="23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2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MathWorks Driving Scenario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Simple &amp; intuitive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Multi-agent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Comprehensive sensor suite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Commercial product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2D/3D simplistic visualization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Simplistic trajectory replay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95640"/>
              </p:ext>
            </p:extLst>
          </p:nvPr>
        </p:nvGraphicFramePr>
        <p:xfrm>
          <a:off x="629179" y="5330209"/>
          <a:ext cx="7287885" cy="7640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75573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875212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44495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84865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MATLAB 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Camera, RADAR, LIDAR, INS, Ultrasonic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MATLAB, Simulink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MathWorks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Paid License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understanding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444415" y="5958062"/>
            <a:ext cx="1290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MathWorks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6146" name="Picture 2" descr="Design driving scenarios, configure sensors, and generate synthetic data -  MATLAB">
            <a:extLst>
              <a:ext uri="{FF2B5EF4-FFF2-40B4-BE49-F238E27FC236}">
                <a16:creationId xmlns:a16="http://schemas.microsoft.com/office/drawing/2014/main" id="{2283730A-D0F9-BAA0-6B6F-A324C5A5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042" y="1571625"/>
            <a:ext cx="3780127" cy="30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TLAB Driving Scenario Designer - YouTube">
            <a:extLst>
              <a:ext uri="{FF2B5EF4-FFF2-40B4-BE49-F238E27FC236}">
                <a16:creationId xmlns:a16="http://schemas.microsoft.com/office/drawing/2014/main" id="{DB5284D2-C0E6-1269-03C8-6687C962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959" y="1304177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Now | Roshin Kadanna Pally">
            <a:extLst>
              <a:ext uri="{FF2B5EF4-FFF2-40B4-BE49-F238E27FC236}">
                <a16:creationId xmlns:a16="http://schemas.microsoft.com/office/drawing/2014/main" id="{6C9C5FFA-F7AC-9669-9360-A764F58F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959" y="3473056"/>
            <a:ext cx="3657600" cy="247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MathWorks - Makers of MATLAB and Simulink - MATLAB &amp; Simulink">
            <a:extLst>
              <a:ext uri="{FF2B5EF4-FFF2-40B4-BE49-F238E27FC236}">
                <a16:creationId xmlns:a16="http://schemas.microsoft.com/office/drawing/2014/main" id="{0D9F0734-1FFF-AB2B-6B82-257282D5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079" y="4577358"/>
            <a:ext cx="3657600" cy="74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Gazebo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Multi-agent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Comprehensive sensor suite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General robotics simulation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Low fidelity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Simplistic visualization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cross-platform support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60408"/>
              </p:ext>
            </p:extLst>
          </p:nvPr>
        </p:nvGraphicFramePr>
        <p:xfrm>
          <a:off x="629179" y="5317140"/>
          <a:ext cx="7287885" cy="7640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631452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9994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44495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84865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3D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Pose, Joint States, Camera, LIDAR, IMU, GPS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Robotics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prototyping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444415" y="5958062"/>
            <a:ext cx="1309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3"/>
              </a:rPr>
              <a:t>GazeboSim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7170" name="Picture 2" descr="Tutorial: Gazebo Simulation — Fetch &amp; Freight Research Edition Melodic  documentation">
            <a:extLst>
              <a:ext uri="{FF2B5EF4-FFF2-40B4-BE49-F238E27FC236}">
                <a16:creationId xmlns:a16="http://schemas.microsoft.com/office/drawing/2014/main" id="{876578F6-4FB8-B565-7C37-E76D2CCB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94" y="1436888"/>
            <a:ext cx="3556941" cy="207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azebo Simulation · PX4 v1.9.0 Developer Guide">
            <a:extLst>
              <a:ext uri="{FF2B5EF4-FFF2-40B4-BE49-F238E27FC236}">
                <a16:creationId xmlns:a16="http://schemas.microsoft.com/office/drawing/2014/main" id="{5B6075E7-67F5-0B1C-7BDF-0D6B8937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87" y="3663036"/>
            <a:ext cx="3906424" cy="237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pstone Project Sim">
            <a:extLst>
              <a:ext uri="{FF2B5EF4-FFF2-40B4-BE49-F238E27FC236}">
                <a16:creationId xmlns:a16="http://schemas.microsoft.com/office/drawing/2014/main" id="{11A26718-C7AF-D84C-B361-30E0B7793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530" y="1814358"/>
            <a:ext cx="3928350" cy="220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412B2-114E-DBDB-ABD9-B1238E94D275}"/>
              </a:ext>
            </a:extLst>
          </p:cNvPr>
          <p:cNvSpPr txBox="1"/>
          <p:nvPr/>
        </p:nvSpPr>
        <p:spPr>
          <a:xfrm>
            <a:off x="6157297" y="4036232"/>
            <a:ext cx="1848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7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7186" name="Picture 18" descr="Tutorials :: V-REP, Gazebo or ARGoS? A robot simulators comparison ::  LENKASPACE ::">
            <a:extLst>
              <a:ext uri="{FF2B5EF4-FFF2-40B4-BE49-F238E27FC236}">
                <a16:creationId xmlns:a16="http://schemas.microsoft.com/office/drawing/2014/main" id="{3BE11656-986F-E778-170F-FC9D04EF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73" y="4282453"/>
            <a:ext cx="3657600" cy="89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5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Simulator (Gazebo)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Multi-agent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Uses same stack as real vehicle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Low fidelity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Simplistic visualization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cross-platform support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614811" y="6041855"/>
            <a:ext cx="1370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f1tenth.dev</a:t>
            </a:r>
            <a:endParaRPr lang="en-US" sz="1000" dirty="0">
              <a:solidFill>
                <a:srgbClr val="747474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F0E2C5-D534-4BD5-87A3-2FCF49A64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15924"/>
              </p:ext>
            </p:extLst>
          </p:nvPr>
        </p:nvGraphicFramePr>
        <p:xfrm>
          <a:off x="629179" y="5317140"/>
          <a:ext cx="7287885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631452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9994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44495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84865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3D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Gazebo’s Custom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 LIDAR, Pose TF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UVA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prototyping, course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342B75C-556C-949E-0F5D-6E5260EE84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6"/>
          <a:stretch/>
        </p:blipFill>
        <p:spPr>
          <a:xfrm>
            <a:off x="9145549" y="2859280"/>
            <a:ext cx="2839305" cy="1564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EDA376-395D-3348-E9CD-43F67BED2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60" y="4290500"/>
            <a:ext cx="3352477" cy="907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85C1AA-E5AC-D662-8E17-206224774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08" y="1804080"/>
            <a:ext cx="4650379" cy="2330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9B45EB-4AD9-0DF3-A190-E980D1A34E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6"/>
          <a:stretch/>
        </p:blipFill>
        <p:spPr>
          <a:xfrm>
            <a:off x="8157470" y="4480773"/>
            <a:ext cx="3827384" cy="1564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2B24E-DCBD-ACBD-2083-E0B428DFF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70" y="1198952"/>
            <a:ext cx="2843784" cy="16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8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CoppeliaSim</a:t>
            </a:r>
            <a:r>
              <a:rPr lang="en-US" dirty="0"/>
              <a:t> (formerly V-REP)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Multiple physics engines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Extended API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General robot simulator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Medium fidelity graphics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096963"/>
              </p:ext>
            </p:extLst>
          </p:nvPr>
        </p:nvGraphicFramePr>
        <p:xfrm>
          <a:off x="611825" y="5446741"/>
          <a:ext cx="11107101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82371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98250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57687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971257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3386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472293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1579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054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05409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664766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PhysX, Bullet, Vortex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Multi-body physics modules can be adapted for vehicle dynamics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IMU, Encoders,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 MATLAB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Coppelia</a:t>
                      </a: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Robotics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 (Edu)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education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032756" y="5083830"/>
            <a:ext cx="1714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2"/>
              </a:rPr>
              <a:t>Coppelia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 Robotics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1266" name="Picture 2" descr="Robotics With V-REP / CoppeliaSim | Udemy">
            <a:extLst>
              <a:ext uri="{FF2B5EF4-FFF2-40B4-BE49-F238E27FC236}">
                <a16:creationId xmlns:a16="http://schemas.microsoft.com/office/drawing/2014/main" id="{F4EF5F92-4FD5-549E-2D1A-41F849D4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085" y="3386475"/>
            <a:ext cx="3017520" cy="169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YOR CoppeliaSim Demos (Solutions) – Robótica Fácil">
            <a:extLst>
              <a:ext uri="{FF2B5EF4-FFF2-40B4-BE49-F238E27FC236}">
                <a16:creationId xmlns:a16="http://schemas.microsoft.com/office/drawing/2014/main" id="{A05BAFFD-FB58-6042-84F2-6307D617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085" y="1000125"/>
            <a:ext cx="3017520" cy="22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Videos - Coppelia Robotics">
            <a:extLst>
              <a:ext uri="{FF2B5EF4-FFF2-40B4-BE49-F238E27FC236}">
                <a16:creationId xmlns:a16="http://schemas.microsoft.com/office/drawing/2014/main" id="{66FFED14-154D-D192-9093-91B331B79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3620" y="3804300"/>
            <a:ext cx="2011680" cy="15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Question: Can you please Help me complete this | Chegg.com">
            <a:extLst>
              <a:ext uri="{FF2B5EF4-FFF2-40B4-BE49-F238E27FC236}">
                <a16:creationId xmlns:a16="http://schemas.microsoft.com/office/drawing/2014/main" id="{DC577A53-0232-5297-9CC5-091CD3BEB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4354" y="1491125"/>
            <a:ext cx="4350946" cy="2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GitHub - ldj789/coppelia_robotics">
            <a:extLst>
              <a:ext uri="{FF2B5EF4-FFF2-40B4-BE49-F238E27FC236}">
                <a16:creationId xmlns:a16="http://schemas.microsoft.com/office/drawing/2014/main" id="{3BDB42EF-85C4-B5F3-15A5-A58FD28B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626" y="382458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99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Simulator (LGSVL)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Inaccurate parameters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Heavy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Discontinued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13,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311174"/>
              </p:ext>
            </p:extLst>
          </p:nvPr>
        </p:nvGraphicFramePr>
        <p:xfrm>
          <a:off x="629179" y="5400933"/>
          <a:ext cx="7287885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75573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875212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6650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16046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509659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Wheel torque model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 LIDAR, Camera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Free/Paid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377161" y="5930260"/>
            <a:ext cx="1423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2"/>
              </a:rPr>
              <a:t>SVLSimulator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194" name="Picture 2" descr="F1Tenth">
            <a:extLst>
              <a:ext uri="{FF2B5EF4-FFF2-40B4-BE49-F238E27FC236}">
                <a16:creationId xmlns:a16="http://schemas.microsoft.com/office/drawing/2014/main" id="{D44246AF-CD75-4CDC-8B32-83ACDB3E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870" y="1526681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1Tenth at the starting line">
            <a:extLst>
              <a:ext uri="{FF2B5EF4-FFF2-40B4-BE49-F238E27FC236}">
                <a16:creationId xmlns:a16="http://schemas.microsoft.com/office/drawing/2014/main" id="{2F20B31F-4389-DAB3-EFC4-1658AD99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871" y="3803142"/>
            <a:ext cx="36576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1Tenth creation">
            <a:extLst>
              <a:ext uri="{FF2B5EF4-FFF2-40B4-BE49-F238E27FC236}">
                <a16:creationId xmlns:a16="http://schemas.microsoft.com/office/drawing/2014/main" id="{9E02B0FA-7C9F-CAC8-3E90-0A7D73BC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20" y="1526681"/>
            <a:ext cx="3657600" cy="26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94D31-1FE4-227E-5F5C-156E1A95C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4230397"/>
            <a:ext cx="3200400" cy="11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8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74a92416-d9ca-4b07-a40e-6415e67b2c58"/>
    <ds:schemaRef ds:uri="http://purl.org/dc/dcmitype/"/>
    <ds:schemaRef ds:uri="http://schemas.openxmlformats.org/package/2006/metadata/core-properties"/>
    <ds:schemaRef ds:uri="http://purl.org/dc/elements/1.1/"/>
    <ds:schemaRef ds:uri="f41829d9-305b-4af6-8494-753a2a44d29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1417</Words>
  <Application>Microsoft Office PowerPoint</Application>
  <PresentationFormat>Widescreen</PresentationFormat>
  <Paragraphs>361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Trebuchet MS</vt:lpstr>
      <vt:lpstr>Wingdings 2</vt:lpstr>
      <vt:lpstr>Wingdings 3</vt:lpstr>
      <vt:lpstr>ARMLab CU-ICAR</vt:lpstr>
      <vt:lpstr>Simulation Tools for Scaled Vehicle Courses</vt:lpstr>
      <vt:lpstr>List of Simulation Tools for Scaled Vehicle Courses</vt:lpstr>
      <vt:lpstr>TurtleSim</vt:lpstr>
      <vt:lpstr>Official F1TENTH Simulator (RViz)</vt:lpstr>
      <vt:lpstr>MathWorks Driving Scenario Designer</vt:lpstr>
      <vt:lpstr>Gazebo Simulator</vt:lpstr>
      <vt:lpstr>F1TENTH Simulator (Gazebo)</vt:lpstr>
      <vt:lpstr>CoppeliaSim (formerly V-REP)</vt:lpstr>
      <vt:lpstr>F1TENTH Simulator (LGSVL)</vt:lpstr>
      <vt:lpstr>Isaac Sim</vt:lpstr>
      <vt:lpstr>AutoDRIVE Simulator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101</cp:revision>
  <dcterms:created xsi:type="dcterms:W3CDTF">2020-04-29T07:35:04Z</dcterms:created>
  <dcterms:modified xsi:type="dcterms:W3CDTF">2023-09-13T06:35:57Z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